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81" r:id="rId2"/>
    <p:sldId id="267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1" autoAdjust="0"/>
    <p:restoredTop sz="94576" autoAdjust="0"/>
  </p:normalViewPr>
  <p:slideViewPr>
    <p:cSldViewPr>
      <p:cViewPr>
        <p:scale>
          <a:sx n="107" d="100"/>
          <a:sy n="107" d="100"/>
        </p:scale>
        <p:origin x="-78" y="1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4F459-D294-40EE-85BA-6CF0A5CAB5BE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10B99-CB35-417D-9609-CC9275A7E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25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0B99-CB35-417D-9609-CC9275A7E0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0B99-CB35-417D-9609-CC9275A7E01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C252-6560-4C26-A64B-8213533E31C8}" type="datetime1">
              <a:rPr lang="ru-RU" smtClean="0"/>
              <a:pPr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85AE-F7CA-4EBA-9FE3-A1B105CF8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36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err="1" smtClean="0"/>
              <a:t>Второйуровень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7A0-23B3-4C04-BBB8-603EC46D0A53}" type="datetime1">
              <a:rPr lang="ru-RU" smtClean="0"/>
              <a:pPr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85AE-F7CA-4EBA-9FE3-A1B105CF8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15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EC8A-45E9-48CA-88EA-E8ADBF422E43}" type="datetime1">
              <a:rPr lang="ru-RU" smtClean="0"/>
              <a:pPr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85AE-F7CA-4EBA-9FE3-A1B105CF8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29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11560" y="3356992"/>
            <a:ext cx="7772400" cy="1470025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7524328" y="0"/>
            <a:ext cx="1413520" cy="476672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A683A449-87AE-4773-907F-2975CCCE1D7B}" type="datetime1">
              <a:rPr lang="ru-RU" smtClean="0"/>
              <a:pPr/>
              <a:t>12.05.2011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2267744" y="5661248"/>
            <a:ext cx="50405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9931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D787-1291-40F1-8E17-8C5D37A41E4A}" type="datetime1">
              <a:rPr lang="ru-RU" smtClean="0"/>
              <a:pPr/>
              <a:t>12.05.2011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85AE-F7CA-4EBA-9FE3-A1B105CF8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11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CA6B-1CB1-4168-B2E2-402655B8B44B}" type="datetime1">
              <a:rPr lang="ru-RU" smtClean="0"/>
              <a:pPr/>
              <a:t>12.05.2011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85AE-F7CA-4EBA-9FE3-A1B105CF8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74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3B07-35E8-4885-B787-BD6486DCC1C8}" type="datetime1">
              <a:rPr lang="ru-RU" smtClean="0"/>
              <a:pPr/>
              <a:t>12.05.2011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85AE-F7CA-4EBA-9FE3-A1B105CF8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41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7286-B756-4E5B-8AE0-A2AD33E2ACBF}" type="datetime1">
              <a:rPr lang="ru-RU" smtClean="0"/>
              <a:pPr/>
              <a:t>12.05.2011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85AE-F7CA-4EBA-9FE3-A1B105CF8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82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6480720" cy="648072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1520" y="1700808"/>
            <a:ext cx="3024336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91880" y="1700808"/>
            <a:ext cx="5400600" cy="4176464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Arial" pitchFamily="34" charset="0"/>
                <a:cs typeface="Arial" pitchFamily="34" charset="0"/>
              </a:defRPr>
            </a:lvl1pPr>
            <a:lvl2pPr marL="355600" indent="-355600">
              <a:buClr>
                <a:srgbClr val="C00000"/>
              </a:buClr>
              <a:buFont typeface="Wingdings" pitchFamily="2" charset="2"/>
              <a:buChar char="q"/>
              <a:defRPr sz="2200">
                <a:latin typeface="Arial" pitchFamily="34" charset="0"/>
                <a:cs typeface="Arial" pitchFamily="34" charset="0"/>
              </a:defRPr>
            </a:lvl2pPr>
            <a:lvl3pPr marL="533400" indent="-177800">
              <a:buClr>
                <a:srgbClr val="C00000"/>
              </a:buClr>
              <a:buFont typeface="Wingdings" pitchFamily="2" charset="2"/>
              <a:buChar char="§"/>
              <a:defRPr sz="2000" b="0">
                <a:latin typeface="Arial" pitchFamily="34" charset="0"/>
                <a:cs typeface="Arial" pitchFamily="34" charset="0"/>
              </a:defRPr>
            </a:lvl3pPr>
            <a:lvl4pPr marL="723900" indent="-190500">
              <a:buClr>
                <a:srgbClr val="C00000"/>
              </a:buClr>
              <a:buFont typeface="Arial" pitchFamily="34" charset="0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Clr>
                <a:srgbClr val="C00000"/>
              </a:buClr>
              <a:buFont typeface="Wingdings" pitchFamily="2" charset="2"/>
              <a:buChar char="§"/>
              <a:defRPr sz="18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524328" y="0"/>
            <a:ext cx="1413520" cy="476672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A683A449-87AE-4773-907F-2975CCCE1D7B}" type="datetime1">
              <a:rPr lang="ru-RU" smtClean="0"/>
              <a:pPr/>
              <a:t>12.05.2011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1520" y="0"/>
            <a:ext cx="6480720" cy="692696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Создание Единой Системы нормативно-справочной информации в Группе «Разгуляй»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271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6480720" cy="648072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700808"/>
            <a:ext cx="4248472" cy="4176464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Arial" pitchFamily="34" charset="0"/>
                <a:cs typeface="Arial" pitchFamily="34" charset="0"/>
              </a:defRPr>
            </a:lvl1pPr>
            <a:lvl2pPr marL="355600" indent="-355600">
              <a:buClr>
                <a:srgbClr val="C00000"/>
              </a:buClr>
              <a:buFont typeface="Wingdings" pitchFamily="2" charset="2"/>
              <a:buChar char="q"/>
              <a:defRPr sz="2200">
                <a:latin typeface="Arial" pitchFamily="34" charset="0"/>
                <a:cs typeface="Arial" pitchFamily="34" charset="0"/>
              </a:defRPr>
            </a:lvl2pPr>
            <a:lvl3pPr marL="533400" indent="-177800">
              <a:buClr>
                <a:srgbClr val="C00000"/>
              </a:buClr>
              <a:buFont typeface="Wingdings" pitchFamily="2" charset="2"/>
              <a:buChar char="§"/>
              <a:defRPr sz="2000" b="0">
                <a:latin typeface="Arial" pitchFamily="34" charset="0"/>
                <a:cs typeface="Arial" pitchFamily="34" charset="0"/>
              </a:defRPr>
            </a:lvl3pPr>
            <a:lvl4pPr marL="723900" indent="-190500">
              <a:buClr>
                <a:srgbClr val="C00000"/>
              </a:buClr>
              <a:buFont typeface="Arial" pitchFamily="34" charset="0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Clr>
                <a:srgbClr val="C00000"/>
              </a:buClr>
              <a:buFont typeface="Wingdings" pitchFamily="2" charset="2"/>
              <a:buChar char="§"/>
              <a:defRPr sz="18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524328" y="0"/>
            <a:ext cx="1413520" cy="476672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A683A449-87AE-4773-907F-2975CCCE1D7B}" type="datetime1">
              <a:rPr lang="ru-RU" smtClean="0"/>
              <a:pPr/>
              <a:t>12.05.2011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1520" y="0"/>
            <a:ext cx="6480720" cy="692696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Создание Единой Системы нормативно-справочной информации в Группе «Разгуляй»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12"/>
          </p:nvPr>
        </p:nvSpPr>
        <p:spPr>
          <a:xfrm>
            <a:off x="251520" y="1700808"/>
            <a:ext cx="4248472" cy="4176464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Arial" pitchFamily="34" charset="0"/>
                <a:cs typeface="Arial" pitchFamily="34" charset="0"/>
              </a:defRPr>
            </a:lvl1pPr>
            <a:lvl2pPr marL="355600" indent="-355600">
              <a:buClr>
                <a:srgbClr val="C00000"/>
              </a:buClr>
              <a:buFont typeface="Wingdings" pitchFamily="2" charset="2"/>
              <a:buChar char="q"/>
              <a:defRPr sz="2200">
                <a:latin typeface="Arial" pitchFamily="34" charset="0"/>
                <a:cs typeface="Arial" pitchFamily="34" charset="0"/>
              </a:defRPr>
            </a:lvl2pPr>
            <a:lvl3pPr marL="533400" indent="-177800">
              <a:buClr>
                <a:srgbClr val="C00000"/>
              </a:buClr>
              <a:buFont typeface="Wingdings" pitchFamily="2" charset="2"/>
              <a:buChar char="§"/>
              <a:defRPr sz="2000" b="0">
                <a:latin typeface="Arial" pitchFamily="34" charset="0"/>
                <a:cs typeface="Arial" pitchFamily="34" charset="0"/>
              </a:defRPr>
            </a:lvl3pPr>
            <a:lvl4pPr marL="723900" indent="-190500">
              <a:buClr>
                <a:srgbClr val="C00000"/>
              </a:buClr>
              <a:buFont typeface="Arial" pitchFamily="34" charset="0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Clr>
                <a:srgbClr val="C00000"/>
              </a:buClr>
              <a:buFont typeface="Wingdings" pitchFamily="2" charset="2"/>
              <a:buChar char="§"/>
              <a:defRPr sz="18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79271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9E52D-997F-400C-90BE-6008E639D245}" type="datetime1">
              <a:rPr lang="ru-RU" smtClean="0"/>
              <a:pPr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85AE-F7CA-4EBA-9FE3-A1B105CF8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2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1" r:id="rId9"/>
    <p:sldLayoutId id="2147483658" r:id="rId10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4w.com.pl/static/img/layout/slide-2a.jpg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Единой Системы нормативно-справочной информации в группе «Разгуляй»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5849888"/>
            <a:ext cx="5256584" cy="10081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1600" dirty="0" smtClean="0"/>
              <a:t>Александр Краснов</a:t>
            </a:r>
          </a:p>
          <a:p>
            <a:pPr>
              <a:lnSpc>
                <a:spcPct val="90000"/>
              </a:lnSpc>
            </a:pPr>
            <a:endParaRPr lang="ru-RU" sz="1600" dirty="0" smtClean="0"/>
          </a:p>
          <a:p>
            <a:pPr>
              <a:lnSpc>
                <a:spcPct val="90000"/>
              </a:lnSpc>
            </a:pPr>
            <a:r>
              <a:rPr lang="ru-RU" sz="1600" dirty="0" smtClean="0"/>
              <a:t>Заместитель Генерального директора по ИТ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ru-RU" sz="1600" dirty="0" smtClean="0"/>
              <a:t>Группа «Разгуляй»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A449-87AE-4773-907F-2975CCCE1D7B}" type="datetime1">
              <a:rPr lang="ru-RU" smtClean="0"/>
              <a:pPr/>
              <a:t>12.05.2011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проекта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19872" y="2276872"/>
            <a:ext cx="4896544" cy="1656184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ru-RU" sz="2000" dirty="0" smtClean="0"/>
              <a:t>нормализация справочников «МТР» и «Контрагенты» – эксперты Группы «Разгуляй»</a:t>
            </a:r>
          </a:p>
          <a:p>
            <a:pPr lvl="1">
              <a:defRPr/>
            </a:pPr>
            <a:r>
              <a:rPr lang="ru-RU" sz="2000" dirty="0" smtClean="0"/>
              <a:t>контроль нормализации – </a:t>
            </a:r>
            <a:r>
              <a:rPr lang="en-US" sz="2000" dirty="0" smtClean="0"/>
              <a:t>AXELOT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A449-87AE-4773-907F-2975CCCE1D7B}" type="datetime1">
              <a:rPr lang="ru-RU" smtClean="0"/>
              <a:pPr/>
              <a:t>12.05.2011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4747791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Оптимизация сроков работ без ущерба их качеству</a:t>
            </a:r>
            <a:endParaRPr lang="en-US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283968" y="4066208"/>
            <a:ext cx="3168352" cy="442912"/>
            <a:chOff x="3203848" y="3778176"/>
            <a:chExt cx="3168352" cy="442912"/>
          </a:xfrm>
        </p:grpSpPr>
        <p:sp>
          <p:nvSpPr>
            <p:cNvPr id="8" name="Стрелка вниз 7"/>
            <p:cNvSpPr/>
            <p:nvPr/>
          </p:nvSpPr>
          <p:spPr>
            <a:xfrm>
              <a:off x="3203848" y="3778176"/>
              <a:ext cx="484188" cy="442912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4499992" y="3778176"/>
              <a:ext cx="484188" cy="442912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5888012" y="3778176"/>
              <a:ext cx="484188" cy="442912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026" name="Picture 2" descr="http://www.raz.ru/flrz/Image/srv/9/9z1apt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37801"/>
            <a:ext cx="2808312" cy="26753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7544" y="1700808"/>
            <a:ext cx="777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Привлечение экспертов группы «Разгуляй»: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2331763" cy="42484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проекта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91880" y="1700808"/>
            <a:ext cx="5400600" cy="4320480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20000"/>
              </a:lnSpc>
            </a:pPr>
            <a:r>
              <a:rPr lang="ru-RU" sz="2800" dirty="0" smtClean="0"/>
              <a:t>Подготовлены документы «Методология нормализации и ведения ЕС НСИ», «Регламент ведения ЕС НСИ»</a:t>
            </a:r>
          </a:p>
          <a:p>
            <a:pPr lvl="1">
              <a:lnSpc>
                <a:spcPct val="120000"/>
              </a:lnSpc>
            </a:pPr>
            <a:r>
              <a:rPr lang="ru-RU" sz="2800" dirty="0" smtClean="0"/>
              <a:t>Автоматизированная система управления НСИ на базе программного продукта «1С:MDM Управление НСИ» установлена на 130 рабочих местах</a:t>
            </a:r>
          </a:p>
          <a:p>
            <a:pPr lvl="1">
              <a:lnSpc>
                <a:spcPct val="120000"/>
              </a:lnSpc>
            </a:pPr>
            <a:r>
              <a:rPr lang="ru-RU" sz="2800" dirty="0" smtClean="0"/>
              <a:t>Организовано обучение ключевых сотрудников Заказчика</a:t>
            </a:r>
          </a:p>
          <a:p>
            <a:pPr lvl="1">
              <a:lnSpc>
                <a:spcPct val="120000"/>
              </a:lnSpc>
            </a:pPr>
            <a:r>
              <a:rPr lang="ru-RU" sz="2800" dirty="0" smtClean="0"/>
              <a:t>Выполнена первичная нормализация справочников</a:t>
            </a:r>
            <a:endParaRPr lang="en-US" sz="2800" dirty="0" smtClean="0"/>
          </a:p>
          <a:p>
            <a:pPr lvl="1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A449-87AE-4773-907F-2975CCCE1D7B}" type="datetime1">
              <a:rPr lang="ru-RU" smtClean="0"/>
              <a:pPr/>
              <a:t>12.05.2011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создания ЕС НСИ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«Сделан первый и очень важный шаг к созданию единой интегрированной системы управления Группой, которая позволит получать консолидированную управленческую отчетность, оперативно принимать управленческие решения и оптимизировать численность персонала Группы за счет автоматизации бизнес-процессов и избавления от многократного ввода учетной информации».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A449-87AE-4773-907F-2975CCCE1D7B}" type="datetime1">
              <a:rPr lang="ru-RU" smtClean="0"/>
              <a:pPr/>
              <a:t>12.05.2011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 dirty="0"/>
          </a:p>
        </p:txBody>
      </p:sp>
      <p:pic>
        <p:nvPicPr>
          <p:cNvPr id="9" name="Рисунок 8" descr="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08820"/>
            <a:ext cx="2232248" cy="3348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5760640" cy="648072"/>
          </a:xfrm>
        </p:spPr>
        <p:txBody>
          <a:bodyPr/>
          <a:lstStyle/>
          <a:p>
            <a:pPr algn="ctr">
              <a:defRPr/>
            </a:pPr>
            <a:r>
              <a:rPr lang="ru-RU" kern="0" dirty="0" smtClean="0"/>
              <a:t>Благодарю за внимание</a:t>
            </a:r>
            <a:r>
              <a:rPr lang="ru-RU" kern="0" dirty="0" smtClean="0">
                <a:solidFill>
                  <a:srgbClr val="E41712"/>
                </a:solidFill>
              </a:rPr>
              <a:t>!</a:t>
            </a:r>
            <a:endParaRPr lang="ru-RU" kern="0" dirty="0">
              <a:solidFill>
                <a:srgbClr val="E4171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3429000"/>
            <a:ext cx="6552728" cy="172819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200" i="1" dirty="0" smtClean="0"/>
              <a:t>Александр Краснов</a:t>
            </a:r>
          </a:p>
          <a:p>
            <a:pPr algn="ctr">
              <a:lnSpc>
                <a:spcPct val="90000"/>
              </a:lnSpc>
            </a:pPr>
            <a:r>
              <a:rPr lang="ru-RU" sz="2200" dirty="0" smtClean="0"/>
              <a:t>Заместитель Генерального директора по ИТ</a:t>
            </a:r>
            <a:endParaRPr lang="en-US" sz="2200" dirty="0" smtClean="0"/>
          </a:p>
          <a:p>
            <a:pPr algn="ctr">
              <a:lnSpc>
                <a:spcPct val="90000"/>
              </a:lnSpc>
            </a:pPr>
            <a:r>
              <a:rPr lang="ru-RU" sz="2200" dirty="0" smtClean="0"/>
              <a:t>Группа «Разгуляй»</a:t>
            </a:r>
          </a:p>
          <a:p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A449-87AE-4773-907F-2975CCCE1D7B}" type="datetime1">
              <a:rPr lang="ru-RU" smtClean="0"/>
              <a:pPr/>
              <a:t>12.05.2011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 Группе «Разгуляй»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556792"/>
            <a:ext cx="8208912" cy="44644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400" dirty="0" smtClean="0"/>
              <a:t>Один из крупнейших национальных агрохолдингов, объединяющий отраслевые направления: </a:t>
            </a:r>
          </a:p>
          <a:p>
            <a:pPr marL="539750" lvl="1" indent="-360363">
              <a:lnSpc>
                <a:spcPct val="120000"/>
              </a:lnSpc>
              <a:spcBef>
                <a:spcPts val="300"/>
              </a:spcBef>
            </a:pPr>
            <a:r>
              <a:rPr lang="ru-RU" sz="2000" dirty="0" smtClean="0"/>
              <a:t>растениеводство, </a:t>
            </a:r>
          </a:p>
          <a:p>
            <a:pPr marL="539750" lvl="1" indent="-360363">
              <a:lnSpc>
                <a:spcPct val="120000"/>
              </a:lnSpc>
              <a:spcBef>
                <a:spcPts val="300"/>
              </a:spcBef>
            </a:pPr>
            <a:r>
              <a:rPr lang="ru-RU" sz="2000" dirty="0" smtClean="0"/>
              <a:t>молочное и мясное животноводство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</a:p>
          <a:p>
            <a:pPr marL="539750" lvl="1" indent="-360363">
              <a:lnSpc>
                <a:spcPct val="120000"/>
              </a:lnSpc>
              <a:spcBef>
                <a:spcPts val="300"/>
              </a:spcBef>
            </a:pPr>
            <a:r>
              <a:rPr lang="ru-RU" sz="2000" dirty="0"/>
              <a:t>п</a:t>
            </a:r>
            <a:r>
              <a:rPr lang="ru-RU" sz="2000" dirty="0" smtClean="0"/>
              <a:t>ереработка и хранение зерна</a:t>
            </a:r>
            <a:r>
              <a:rPr lang="en-US" sz="2000" dirty="0"/>
              <a:t>,</a:t>
            </a:r>
            <a:endParaRPr lang="ru-RU" sz="2000" dirty="0" smtClean="0"/>
          </a:p>
          <a:p>
            <a:pPr marL="539750" lvl="1" indent="-360363">
              <a:lnSpc>
                <a:spcPct val="120000"/>
              </a:lnSpc>
              <a:spcBef>
                <a:spcPts val="300"/>
              </a:spcBef>
            </a:pPr>
            <a:r>
              <a:rPr lang="ru-RU" sz="2000" dirty="0" smtClean="0"/>
              <a:t>производство сахара, </a:t>
            </a:r>
          </a:p>
          <a:p>
            <a:pPr marL="539750" lvl="1" indent="-360363">
              <a:lnSpc>
                <a:spcPct val="120000"/>
              </a:lnSpc>
              <a:spcBef>
                <a:spcPts val="300"/>
              </a:spcBef>
            </a:pPr>
            <a:r>
              <a:rPr lang="ru-RU" sz="2000" dirty="0" smtClean="0"/>
              <a:t>бакалея под собственными брендами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400" dirty="0" smtClean="0"/>
              <a:t>В холдинг входят </a:t>
            </a:r>
            <a:r>
              <a:rPr lang="ru-RU" sz="2400" b="1" dirty="0" smtClean="0"/>
              <a:t>65 </a:t>
            </a:r>
            <a:r>
              <a:rPr lang="ru-RU" sz="2400" dirty="0" smtClean="0"/>
              <a:t>производственных предприятий</a:t>
            </a:r>
            <a:r>
              <a:rPr lang="en-US" sz="2400" dirty="0" smtClean="0"/>
              <a:t>.</a:t>
            </a:r>
            <a:endParaRPr lang="ru-RU" sz="2400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AA00-6C1E-40F6-9D41-D0A2D9C31B21}" type="datetime1">
              <a:rPr lang="ru-RU" smtClean="0"/>
              <a:pPr/>
              <a:t>12.05.2011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 dirty="0"/>
          </a:p>
        </p:txBody>
      </p:sp>
      <p:pic>
        <p:nvPicPr>
          <p:cNvPr id="1028" name="Picture 4" descr="http://www.raz.ru/flrz/Image/srv/a/amylm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979200"/>
            <a:ext cx="5110336" cy="187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 Группе «Разгуляй»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7864" y="1916832"/>
            <a:ext cx="4896544" cy="41044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200" dirty="0" smtClean="0"/>
              <a:t>Под контролем холдинга находится более 460 тыс. га земли, в том числе 332 тыс. га – в обработке </a:t>
            </a:r>
          </a:p>
          <a:p>
            <a:pPr>
              <a:spcBef>
                <a:spcPts val="1200"/>
              </a:spcBef>
            </a:pPr>
            <a:r>
              <a:rPr lang="ru-RU" sz="2200" dirty="0" err="1" smtClean="0"/>
              <a:t>Агрохолдинг</a:t>
            </a:r>
            <a:r>
              <a:rPr lang="ru-RU" sz="2200" dirty="0" smtClean="0"/>
              <a:t> ведет деятельность</a:t>
            </a:r>
            <a:r>
              <a:rPr lang="en-US" sz="2200" dirty="0" smtClean="0"/>
              <a:t>   </a:t>
            </a:r>
            <a:r>
              <a:rPr lang="ru-RU" sz="2200" dirty="0" smtClean="0"/>
              <a:t> в </a:t>
            </a:r>
            <a:r>
              <a:rPr lang="ru-RU" sz="2200" b="1" dirty="0" smtClean="0"/>
              <a:t>18 субъектах Российской Федерации</a:t>
            </a:r>
            <a:r>
              <a:rPr lang="ru-RU" sz="2200" dirty="0" smtClean="0"/>
              <a:t>, в том числе в Северо-Западном и Центрально-Черноземном регионах России, Верхнем и Среднем Поволжье, на Северном Кавказе, Южном Урале и в Западной Сибири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AA00-6C1E-40F6-9D41-D0A2D9C31B21}" type="datetime1">
              <a:rPr lang="ru-RU" smtClean="0"/>
              <a:pPr/>
              <a:t>12.05.2011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 dirty="0"/>
          </a:p>
        </p:txBody>
      </p:sp>
      <p:pic>
        <p:nvPicPr>
          <p:cNvPr id="37894" name="Picture 6" descr="http://www.agro.ru/imgs/743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49408" y="2580540"/>
            <a:ext cx="3869668" cy="2579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oscow-study.ru/images/5868964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4182"/>
            <a:ext cx="4609693" cy="34591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6768752" cy="1080120"/>
          </a:xfrm>
        </p:spPr>
        <p:txBody>
          <a:bodyPr>
            <a:noAutofit/>
          </a:bodyPr>
          <a:lstStyle/>
          <a:p>
            <a:r>
              <a:rPr lang="ru-RU" dirty="0" smtClean="0"/>
              <a:t>Предпосылки</a:t>
            </a:r>
            <a:br>
              <a:rPr lang="ru-RU" dirty="0" smtClean="0"/>
            </a:br>
            <a:r>
              <a:rPr lang="ru-RU" dirty="0" smtClean="0"/>
              <a:t>создания ЕС НСИ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3968" y="3140968"/>
            <a:ext cx="4392488" cy="273630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ru-RU" sz="2200" b="1" dirty="0" smtClean="0"/>
              <a:t>Почему автоматизация            на базе 1С</a:t>
            </a:r>
            <a:r>
              <a:rPr lang="en-US" sz="2200" b="1" dirty="0" smtClean="0"/>
              <a:t>?</a:t>
            </a:r>
            <a:endParaRPr lang="ru-RU" sz="2200" b="1" dirty="0" smtClean="0"/>
          </a:p>
          <a:p>
            <a:pPr lvl="1">
              <a:spcBef>
                <a:spcPts val="300"/>
              </a:spcBef>
              <a:defRPr/>
            </a:pPr>
            <a:r>
              <a:rPr lang="ru-RU" sz="2000" dirty="0" smtClean="0"/>
              <a:t>положительный опыт работы с системами на базе 1С</a:t>
            </a:r>
          </a:p>
          <a:p>
            <a:pPr lvl="1">
              <a:spcBef>
                <a:spcPts val="300"/>
              </a:spcBef>
              <a:defRPr/>
            </a:pPr>
            <a:r>
              <a:rPr lang="ru-RU" sz="2000" dirty="0" smtClean="0"/>
              <a:t>Линейка продуктов позволяет покрыть потребности холдинга</a:t>
            </a:r>
          </a:p>
          <a:p>
            <a:pPr lvl="1">
              <a:spcBef>
                <a:spcPts val="300"/>
              </a:spcBef>
              <a:defRPr/>
            </a:pPr>
            <a:r>
              <a:rPr lang="ru-RU" sz="2000" dirty="0" smtClean="0"/>
              <a:t>доступная стоимость покупки и владения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A449-87AE-4773-907F-2975CCCE1D7B}" type="datetime1">
              <a:rPr lang="ru-RU" smtClean="0"/>
              <a:pPr/>
              <a:t>12.05.2011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227511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Принято решение о внедрении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ERP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-системы в холдинге  на платформе 1С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6768752" cy="1080120"/>
          </a:xfrm>
        </p:spPr>
        <p:txBody>
          <a:bodyPr>
            <a:noAutofit/>
          </a:bodyPr>
          <a:lstStyle/>
          <a:p>
            <a:r>
              <a:rPr lang="ru-RU" dirty="0" smtClean="0"/>
              <a:t>Предпосылки </a:t>
            </a:r>
            <a:br>
              <a:rPr lang="ru-RU" dirty="0" smtClean="0"/>
            </a:br>
            <a:r>
              <a:rPr lang="ru-RU" dirty="0" smtClean="0"/>
              <a:t>создания ЕС НСИ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2204864"/>
            <a:ext cx="3672408" cy="1944216"/>
          </a:xfrm>
        </p:spPr>
        <p:txBody>
          <a:bodyPr>
            <a:noAutofit/>
          </a:bodyPr>
          <a:lstStyle/>
          <a:p>
            <a:pPr lvl="1">
              <a:spcBef>
                <a:spcPts val="300"/>
              </a:spcBef>
              <a:defRPr/>
            </a:pPr>
            <a:r>
              <a:rPr lang="ru-RU" dirty="0" smtClean="0"/>
              <a:t>Низкая эффективность труда по причине дублирующего ввода одной и той же информации в различные АСУ </a:t>
            </a:r>
          </a:p>
          <a:p>
            <a:pPr lvl="1">
              <a:spcBef>
                <a:spcPts val="300"/>
              </a:spcBef>
              <a:defRPr/>
            </a:pPr>
            <a:endParaRPr lang="ru-RU" sz="1800" dirty="0" smtClean="0"/>
          </a:p>
          <a:p>
            <a:pPr>
              <a:spcBef>
                <a:spcPts val="300"/>
              </a:spcBef>
              <a:defRPr/>
            </a:pPr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A449-87AE-4773-907F-2975CCCE1D7B}" type="datetime1">
              <a:rPr lang="ru-RU" smtClean="0"/>
              <a:pPr/>
              <a:t>12.05.2011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979712" y="4426248"/>
            <a:ext cx="484188" cy="4429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796136" y="4426248"/>
            <a:ext cx="484188" cy="4429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501317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Необходима унификация нормативно-справочной информации Группы</a:t>
            </a: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4644008" y="2204864"/>
            <a:ext cx="3384376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1" indent="-355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Назрела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необходимость создания динамично-формируемой управленческой отчетности 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холдинга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2060848"/>
            <a:ext cx="7848872" cy="4320480"/>
          </a:xfrm>
        </p:spPr>
        <p:txBody>
          <a:bodyPr>
            <a:normAutofit/>
          </a:bodyPr>
          <a:lstStyle/>
          <a:p>
            <a:pPr lvl="1"/>
            <a:r>
              <a:rPr lang="ru-RU" dirty="0" smtClean="0"/>
              <a:t>Первое и единственное специализированное решение, выпущенное фирмой «1С» в части управления НСИ</a:t>
            </a:r>
          </a:p>
          <a:p>
            <a:pPr lvl="1"/>
            <a:r>
              <a:rPr lang="ru-RU" dirty="0" smtClean="0"/>
              <a:t>Широкие функциональные возможности:</a:t>
            </a:r>
          </a:p>
          <a:p>
            <a:pPr marL="742950" lvl="2" indent="-342900"/>
            <a:r>
              <a:rPr lang="ru-RU" sz="1800" dirty="0" smtClean="0">
                <a:cs typeface="Arial" charset="0"/>
              </a:rPr>
              <a:t>Настроенные структуры Справочников НСИ</a:t>
            </a:r>
          </a:p>
          <a:p>
            <a:pPr marL="742950" lvl="2" indent="-342900"/>
            <a:r>
              <a:rPr lang="ru-RU" sz="1800" dirty="0" smtClean="0">
                <a:cs typeface="Arial" charset="0"/>
              </a:rPr>
              <a:t>Интегрированные Классификаторы</a:t>
            </a:r>
          </a:p>
          <a:p>
            <a:pPr marL="742950" lvl="2" indent="-342900"/>
            <a:r>
              <a:rPr lang="ru-RU" sz="1800" dirty="0" smtClean="0">
                <a:cs typeface="Arial" charset="0"/>
              </a:rPr>
              <a:t>Настроенный типовой бизнес-процесс ведения данных справочников НСИ</a:t>
            </a:r>
          </a:p>
          <a:p>
            <a:pPr marL="742950" lvl="2" indent="-342900"/>
            <a:r>
              <a:rPr lang="ru-RU" sz="1800" dirty="0" smtClean="0">
                <a:cs typeface="Arial" charset="0"/>
              </a:rPr>
              <a:t>Встроенные удобные средства поиска данных</a:t>
            </a:r>
          </a:p>
          <a:p>
            <a:pPr marL="742950" lvl="2" indent="-342900"/>
            <a:r>
              <a:rPr lang="ru-RU" sz="1800" dirty="0" smtClean="0">
                <a:cs typeface="Arial" charset="0"/>
              </a:rPr>
              <a:t>Настроенный инструмент начальной обработки данных НСИ</a:t>
            </a:r>
          </a:p>
          <a:p>
            <a:pPr marL="742950" lvl="2" indent="-342900"/>
            <a:r>
              <a:rPr lang="ru-RU" sz="1800" dirty="0" smtClean="0">
                <a:cs typeface="Arial" charset="0"/>
              </a:rPr>
              <a:t>Настроенные механизмы выгрузки данных из справочника НСИ в </a:t>
            </a:r>
            <a:r>
              <a:rPr lang="en-US" sz="1800" dirty="0" smtClean="0">
                <a:cs typeface="Arial" charset="0"/>
              </a:rPr>
              <a:t>XML</a:t>
            </a:r>
            <a:r>
              <a:rPr lang="ru-RU" sz="1800" dirty="0" smtClean="0">
                <a:cs typeface="Arial" charset="0"/>
              </a:rPr>
              <a:t>-формат для интеграции и синхронизации данных</a:t>
            </a:r>
          </a:p>
          <a:p>
            <a:pPr marL="742950" lvl="2" indent="-342900"/>
            <a:r>
              <a:rPr lang="ru-RU" sz="1800" dirty="0" smtClean="0">
                <a:cs typeface="Arial" charset="0"/>
              </a:rPr>
              <a:t>Настроенный инструмент анализа изменения справочников.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A449-87AE-4773-907F-2975CCCE1D7B}" type="datetime1">
              <a:rPr lang="ru-RU" smtClean="0"/>
              <a:pPr/>
              <a:t>12.05.2011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08720"/>
            <a:ext cx="6480720" cy="108012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dirty="0" smtClean="0"/>
              <a:t>Почему выбран продукт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«1С: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MDM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Управление НСИ»</a:t>
            </a:r>
          </a:p>
        </p:txBody>
      </p:sp>
      <p:pic>
        <p:nvPicPr>
          <p:cNvPr id="8" name="Picture 2" descr="http://www.raz.ru/flrz/Image/srv/w/wkhh4b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157192"/>
            <a:ext cx="38862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95936" y="1700808"/>
            <a:ext cx="4824536" cy="4680520"/>
          </a:xfrm>
        </p:spPr>
        <p:txBody>
          <a:bodyPr>
            <a:noAutofit/>
          </a:bodyPr>
          <a:lstStyle/>
          <a:p>
            <a:pPr lvl="1"/>
            <a:r>
              <a:rPr lang="ru-RU" dirty="0" smtClean="0"/>
              <a:t>Разработчик «1С:</a:t>
            </a:r>
            <a:r>
              <a:rPr lang="en-US" dirty="0" smtClean="0"/>
              <a:t>MDM </a:t>
            </a:r>
            <a:r>
              <a:rPr lang="ru-RU" dirty="0" smtClean="0"/>
              <a:t>Управление НСИ»</a:t>
            </a:r>
          </a:p>
          <a:p>
            <a:pPr lvl="1"/>
            <a:r>
              <a:rPr lang="ru-RU" dirty="0" smtClean="0"/>
              <a:t>Рекомендации фирмы «1С»</a:t>
            </a:r>
          </a:p>
          <a:p>
            <a:pPr lvl="1"/>
            <a:r>
              <a:rPr lang="ru-RU" dirty="0" smtClean="0"/>
              <a:t>Работает с крупными предприятиями и учреждениями с 1998 года</a:t>
            </a:r>
          </a:p>
          <a:p>
            <a:pPr lvl="1"/>
            <a:r>
              <a:rPr lang="ru-RU" dirty="0" smtClean="0"/>
              <a:t>Опытные специалисты, развивающие направление НСИ</a:t>
            </a:r>
          </a:p>
          <a:p>
            <a:pPr lvl="1"/>
            <a:r>
              <a:rPr lang="ru-RU" dirty="0" smtClean="0"/>
              <a:t>Сертифицирована по международному стандарту качества </a:t>
            </a:r>
            <a:r>
              <a:rPr lang="en-US" dirty="0" smtClean="0"/>
              <a:t>ISO</a:t>
            </a:r>
            <a:r>
              <a:rPr lang="ru-RU" dirty="0" smtClean="0"/>
              <a:t> 9001:2008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A449-87AE-4773-907F-2975CCCE1D7B}" type="datetime1">
              <a:rPr lang="ru-RU" smtClean="0"/>
              <a:pPr/>
              <a:t>12.05.2011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6480720" cy="792088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dirty="0" smtClean="0"/>
              <a:t>Почему </a:t>
            </a:r>
            <a:r>
              <a:rPr lang="en-US" dirty="0" smtClean="0"/>
              <a:t>AXELOT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PressFoto_481604Medium857020670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3" y="1844824"/>
            <a:ext cx="4128459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6048672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Задачи, поставленные перед проектом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5976" y="2420888"/>
            <a:ext cx="4248472" cy="2952328"/>
          </a:xfrm>
        </p:spPr>
        <p:txBody>
          <a:bodyPr>
            <a:normAutofit/>
          </a:bodyPr>
          <a:lstStyle/>
          <a:p>
            <a:pPr lvl="1"/>
            <a:r>
              <a:rPr lang="ru-RU" dirty="0" smtClean="0"/>
              <a:t>Первичная нормализация </a:t>
            </a:r>
            <a:r>
              <a:rPr lang="ru-RU" dirty="0" err="1" smtClean="0"/>
              <a:t>контента</a:t>
            </a:r>
            <a:r>
              <a:rPr lang="ru-RU" dirty="0" smtClean="0"/>
              <a:t> справочников</a:t>
            </a:r>
          </a:p>
          <a:p>
            <a:pPr lvl="1"/>
            <a:r>
              <a:rPr lang="ru-RU" dirty="0" smtClean="0"/>
              <a:t>Создание регламентированной процедуры дальнейшей работы со справочниками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A449-87AE-4773-907F-2975CCCE1D7B}" type="datetime1">
              <a:rPr lang="ru-RU" smtClean="0"/>
              <a:pPr/>
              <a:t>12.05.2011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 dirty="0"/>
          </a:p>
        </p:txBody>
      </p:sp>
      <p:pic>
        <p:nvPicPr>
          <p:cNvPr id="3084" name="Picture 12" descr="http://www.s4w.com.pl/static/img/layout/slide-2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68760" y="2348880"/>
            <a:ext cx="609650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этапы проекта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628800"/>
            <a:ext cx="7416824" cy="4464496"/>
          </a:xfrm>
        </p:spPr>
        <p:txBody>
          <a:bodyPr>
            <a:noAutofit/>
          </a:bodyPr>
          <a:lstStyle/>
          <a:p>
            <a:pPr marL="360363" lvl="1" indent="-360363"/>
            <a:r>
              <a:rPr lang="ru-RU" dirty="0" smtClean="0"/>
              <a:t>Создание методологии нормализации и ведения единой системы НСИ (ЕС НСИ) </a:t>
            </a:r>
          </a:p>
          <a:p>
            <a:pPr marL="360363" lvl="1" indent="-360363"/>
            <a:r>
              <a:rPr lang="ru-RU" dirty="0" smtClean="0"/>
              <a:t>Формирование технического задания на интеграцию «1С:MDM Управление НСИ» с системами </a:t>
            </a:r>
            <a:r>
              <a:rPr lang="ru-RU" dirty="0" smtClean="0"/>
              <a:t>   «</a:t>
            </a:r>
            <a:r>
              <a:rPr lang="ru-RU" dirty="0" smtClean="0"/>
              <a:t>1С:Бухгалтерия 7.7» (два вида конфигураций) и специализированными системами управления казначейством и консолидацией отчетности </a:t>
            </a:r>
          </a:p>
          <a:p>
            <a:pPr marL="360363" lvl="1" indent="-360363"/>
            <a:r>
              <a:rPr lang="ru-RU" dirty="0" smtClean="0"/>
              <a:t>Установка АСУ НСИ, настройки документооборота и интеграционных механизмов, обучение </a:t>
            </a:r>
          </a:p>
          <a:p>
            <a:pPr marL="360363" lvl="1" indent="-360363"/>
            <a:r>
              <a:rPr lang="ru-RU" dirty="0" smtClean="0"/>
              <a:t>Первичная нормализация справочников «МТР» и «Контрагенты» </a:t>
            </a:r>
          </a:p>
          <a:p>
            <a:pPr marL="360363" lvl="1" indent="-360363"/>
            <a:r>
              <a:rPr lang="ru-RU" dirty="0" smtClean="0"/>
              <a:t>Опытная эксплуатация системы </a:t>
            </a:r>
          </a:p>
          <a:p>
            <a:endParaRPr lang="ru-RU" sz="22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A449-87AE-4773-907F-2975CCCE1D7B}" type="datetime1">
              <a:rPr lang="ru-RU" smtClean="0"/>
              <a:pPr/>
              <a:t>12.05.2011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Создание Единой Системы нормативно-справочной информации в Группе «Разгуляй»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651</Words>
  <Application>Microsoft Office PowerPoint</Application>
  <PresentationFormat>Экран (4:3)</PresentationFormat>
  <Paragraphs>94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Создание Единой Системы нормативно-справочной информации в группе «Разгуляй» </vt:lpstr>
      <vt:lpstr>О Группе «Разгуляй»</vt:lpstr>
      <vt:lpstr>О Группе «Разгуляй»</vt:lpstr>
      <vt:lpstr>Предпосылки создания ЕС НСИ</vt:lpstr>
      <vt:lpstr>Предпосылки  создания ЕС НСИ</vt:lpstr>
      <vt:lpstr>Почему выбран продукт «1С:MDM Управление НСИ»</vt:lpstr>
      <vt:lpstr>Почему AXELOT</vt:lpstr>
      <vt:lpstr>Задачи, поставленные перед проектом</vt:lpstr>
      <vt:lpstr>Основные этапы проекта</vt:lpstr>
      <vt:lpstr>Особенности проекта</vt:lpstr>
      <vt:lpstr>Итоги проекта</vt:lpstr>
      <vt:lpstr>Результаты создания ЕС НСИ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Pimenova</dc:creator>
  <cp:lastModifiedBy>o.lyubina</cp:lastModifiedBy>
  <cp:revision>12</cp:revision>
  <dcterms:created xsi:type="dcterms:W3CDTF">2011-05-03T13:03:30Z</dcterms:created>
  <dcterms:modified xsi:type="dcterms:W3CDTF">2011-05-12T10:53:43Z</dcterms:modified>
</cp:coreProperties>
</file>